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7" r:id="rId2"/>
    <p:sldMasterId id="2147483665" r:id="rId3"/>
    <p:sldMasterId id="2147483672" r:id="rId4"/>
    <p:sldMasterId id="2147483679" r:id="rId5"/>
  </p:sldMasterIdLst>
  <p:notesMasterIdLst>
    <p:notesMasterId r:id="rId36"/>
  </p:notesMasterIdLst>
  <p:handoutMasterIdLst>
    <p:handoutMasterId r:id="rId37"/>
  </p:handoutMasterIdLst>
  <p:sldIdLst>
    <p:sldId id="421" r:id="rId6"/>
    <p:sldId id="416" r:id="rId7"/>
    <p:sldId id="417" r:id="rId8"/>
    <p:sldId id="418" r:id="rId9"/>
    <p:sldId id="392" r:id="rId10"/>
    <p:sldId id="359" r:id="rId11"/>
    <p:sldId id="317" r:id="rId12"/>
    <p:sldId id="322" r:id="rId13"/>
    <p:sldId id="393" r:id="rId14"/>
    <p:sldId id="397" r:id="rId15"/>
    <p:sldId id="420" r:id="rId16"/>
    <p:sldId id="398" r:id="rId17"/>
    <p:sldId id="399" r:id="rId18"/>
    <p:sldId id="400" r:id="rId19"/>
    <p:sldId id="401" r:id="rId20"/>
    <p:sldId id="404" r:id="rId21"/>
    <p:sldId id="405" r:id="rId22"/>
    <p:sldId id="402" r:id="rId23"/>
    <p:sldId id="403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22" r:id="rId3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2FE"/>
    <a:srgbClr val="F2F2F2"/>
    <a:srgbClr val="205788"/>
    <a:srgbClr val="008080"/>
    <a:srgbClr val="CC66FF"/>
    <a:srgbClr val="006600"/>
    <a:srgbClr val="F08501"/>
    <a:srgbClr val="C42B05"/>
    <a:srgbClr val="C32B07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0" autoAdjust="0"/>
    <p:restoredTop sz="95283" autoAdjust="0"/>
  </p:normalViewPr>
  <p:slideViewPr>
    <p:cSldViewPr snapToObjects="1">
      <p:cViewPr varScale="1">
        <p:scale>
          <a:sx n="86" d="100"/>
          <a:sy n="86" d="100"/>
        </p:scale>
        <p:origin x="1238" y="53"/>
      </p:cViewPr>
      <p:guideLst>
        <p:guide orient="horz" pos="2160"/>
        <p:guide pos="2880"/>
        <p:guide orient="horz" pos="238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DF070777-EF2C-41A2-A183-40F3EF1D3553}" type="datetime1">
              <a:rPr lang="zh-TW" altLang="en-US"/>
              <a:pPr>
                <a:defRPr/>
              </a:pPr>
              <a:t>2020/5/18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ECD94F74-A042-48BF-92B3-CDF32C77FD1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6581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0A4F194F-9642-4C3E-91E5-AC86333C239C}" type="datetime1">
              <a:rPr lang="en-US" altLang="zh-TW"/>
              <a:pPr>
                <a:defRPr/>
              </a:pPr>
              <a:t>5/18/2020</a:t>
            </a:fld>
            <a:endParaRPr lang="en-US" alt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zh-TW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pitchFamily="34" charset="-128"/>
              </a:defRPr>
            </a:lvl1pPr>
          </a:lstStyle>
          <a:p>
            <a:pPr>
              <a:defRPr/>
            </a:pPr>
            <a:fld id="{910B5217-5CEF-4A01-8A8B-32F918D3814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822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05181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7620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936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04260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2490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74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19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1954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6602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04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5780D-C622-4C8B-989D-06AC234CDAC5}" type="slidenum">
              <a:rPr lang="en-US" altLang="zh-TW" smtClean="0"/>
              <a:pPr>
                <a:defRPr/>
              </a:pPr>
              <a:t>25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919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7119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INTERNAL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22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CONFIDENTIAL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SECRET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15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827584" y="1053248"/>
            <a:ext cx="7887820" cy="52332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786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內頁-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37098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單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502024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副標頁-雙行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4"/>
          <p:cNvSpPr>
            <a:spLocks noGrp="1"/>
          </p:cNvSpPr>
          <p:nvPr>
            <p:ph sz="quarter" idx="10"/>
          </p:nvPr>
        </p:nvSpPr>
        <p:spPr>
          <a:xfrm>
            <a:off x="1124270" y="3222817"/>
            <a:ext cx="7305382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1115020" y="2071678"/>
            <a:ext cx="73146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底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Moldex3D Logo_2.jpg"/>
          <p:cNvPicPr>
            <a:picLocks noChangeAspect="1"/>
          </p:cNvPicPr>
          <p:nvPr userDrawn="1"/>
        </p:nvPicPr>
        <p:blipFill>
          <a:blip r:embed="rId3" cstate="print"/>
          <a:srcRect t="67469"/>
          <a:stretch>
            <a:fillRect/>
          </a:stretch>
        </p:blipFill>
        <p:spPr>
          <a:xfrm>
            <a:off x="1725050" y="2772008"/>
            <a:ext cx="5727270" cy="5855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雙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>
            <a:spLocks noGrp="1"/>
          </p:cNvSpPr>
          <p:nvPr>
            <p:ph type="title"/>
          </p:nvPr>
        </p:nvSpPr>
        <p:spPr>
          <a:xfrm>
            <a:off x="755650" y="2164204"/>
            <a:ext cx="6337300" cy="1143000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內容版面配置區 4"/>
          <p:cNvSpPr>
            <a:spLocks noGrp="1"/>
          </p:cNvSpPr>
          <p:nvPr>
            <p:ph sz="quarter" idx="10"/>
          </p:nvPr>
        </p:nvSpPr>
        <p:spPr>
          <a:xfrm>
            <a:off x="755650" y="3325710"/>
            <a:ext cx="6337300" cy="801687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zh-TW" altLang="en-US" sz="2400" b="1" kern="1200" baseline="0" dirty="0" smtClean="0">
                <a:solidFill>
                  <a:srgbClr val="C32B07"/>
                </a:solidFill>
                <a:latin typeface="Arial" pitchFamily="34" charset="0"/>
                <a:ea typeface="微軟正黑體" pitchFamily="34" charset="-120"/>
                <a:cs typeface="Arial Bold" pitchFamily="34" charset="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2251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單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5065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8032" y="3687167"/>
            <a:ext cx="7772400" cy="132600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baseline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8032" y="5338542"/>
            <a:ext cx="2888300" cy="550912"/>
          </a:xfrm>
        </p:spPr>
        <p:txBody>
          <a:bodyPr anchor="ctr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en-US" sz="1600" b="1" kern="1200" baseline="0" dirty="0">
                <a:solidFill>
                  <a:schemeClr val="bg1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9" name="副標題 7"/>
          <p:cNvSpPr txBox="1">
            <a:spLocks/>
          </p:cNvSpPr>
          <p:nvPr userDrawn="1"/>
        </p:nvSpPr>
        <p:spPr bwMode="auto">
          <a:xfrm>
            <a:off x="7215188" y="5780088"/>
            <a:ext cx="17859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kumimoji="0" lang="en-US" altLang="zh-TW" sz="1600" dirty="0">
                <a:solidFill>
                  <a:schemeClr val="bg1"/>
                </a:solidFill>
                <a:ea typeface="微軟正黑體" pitchFamily="34" charset="-120"/>
                <a:cs typeface="Arial" charset="0"/>
              </a:rPr>
              <a:t>  RESTRICTED</a:t>
            </a:r>
            <a:endParaRPr kumimoji="0" lang="zh-TW" altLang="en-US" sz="1600" dirty="0">
              <a:solidFill>
                <a:schemeClr val="bg1"/>
              </a:solidFill>
              <a:ea typeface="微軟正黑體" pitchFamily="34" charset="-120"/>
              <a:cs typeface="Arial" charset="0"/>
            </a:endParaRPr>
          </a:p>
        </p:txBody>
      </p:sp>
      <p:cxnSp>
        <p:nvCxnSpPr>
          <p:cNvPr id="10" name="直線接點 9"/>
          <p:cNvCxnSpPr/>
          <p:nvPr userDrawn="1"/>
        </p:nvCxnSpPr>
        <p:spPr bwMode="auto">
          <a:xfrm>
            <a:off x="7215188" y="61864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 userDrawn="1"/>
        </p:nvCxnSpPr>
        <p:spPr bwMode="auto">
          <a:xfrm>
            <a:off x="7215188" y="5780088"/>
            <a:ext cx="16192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43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5071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Reseller</a:t>
            </a:r>
            <a:r>
              <a:rPr lang="en-US" altLang="zh-TW" sz="9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and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8274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0575" y="116632"/>
            <a:ext cx="792482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" name="Rectangle 15"/>
          <p:cNvSpPr txBox="1">
            <a:spLocks noChangeArrowheads="1"/>
          </p:cNvSpPr>
          <p:nvPr userDrawn="1"/>
        </p:nvSpPr>
        <p:spPr>
          <a:xfrm>
            <a:off x="300658" y="6381328"/>
            <a:ext cx="742950" cy="288032"/>
          </a:xfrm>
          <a:prstGeom prst="rect">
            <a:avLst/>
          </a:prstGeom>
          <a:ln/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1CFF515-C5D5-43F1-AC63-EB825BB27702}" type="slidenum">
              <a:rPr kumimoji="0" lang="en-US" altLang="zh-TW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zh-TW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1052736"/>
            <a:ext cx="7888316" cy="523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547102" y="6415108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│ </a:t>
            </a:r>
            <a:r>
              <a:rPr lang="en-US" altLang="zh-TW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Staff with Permission Only </a:t>
            </a:r>
          </a:p>
        </p:txBody>
      </p:sp>
    </p:spTree>
    <p:extLst>
      <p:ext uri="{BB962C8B-B14F-4D97-AF65-F5344CB8AC3E}">
        <p14:creationId xmlns:p14="http://schemas.microsoft.com/office/powerpoint/2010/main" val="956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>
              <a:lumMod val="95000"/>
              <a:lumOff val="5000"/>
            </a:schemeClr>
          </a:solidFill>
          <a:latin typeface="Arial" pitchFamily="34" charset="0"/>
          <a:ea typeface="微軟正黑體" pitchFamily="34" charset="-120"/>
          <a:cs typeface="ＭＳ Ｐゴシック" pitchFamily="34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微軟正黑體" pitchFamily="34" charset="-120"/>
          <a:cs typeface="ＭＳ Ｐゴシック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&gt;"/>
        <a:defRPr lang="zh-TW" altLang="en-US" sz="2000" b="1" kern="1200" dirty="0">
          <a:solidFill>
            <a:srgbClr val="595959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b="1" kern="1200">
          <a:solidFill>
            <a:srgbClr val="205788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charset="0"/>
        <a:buChar char="»"/>
        <a:defRPr sz="1600" b="1" kern="1200">
          <a:solidFill>
            <a:srgbClr val="C42B05"/>
          </a:solidFill>
          <a:latin typeface="Arial" pitchFamily="34" charset="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awards@moldex3d.com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1000" y="3360009"/>
            <a:ext cx="8763000" cy="281219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 rot="16200000">
            <a:off x="-1236554" y="4580087"/>
            <a:ext cx="2812191" cy="3390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副標題 4"/>
          <p:cNvSpPr>
            <a:spLocks noGrp="1"/>
          </p:cNvSpPr>
          <p:nvPr>
            <p:ph sz="quarter" idx="10"/>
          </p:nvPr>
        </p:nvSpPr>
        <p:spPr>
          <a:xfrm>
            <a:off x="864972" y="4255401"/>
            <a:ext cx="6337300" cy="1528753"/>
          </a:xfrm>
        </p:spPr>
        <p:txBody>
          <a:bodyPr/>
          <a:lstStyle/>
          <a:p>
            <a:pPr marL="0" indent="0"/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参赛者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职称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部门名称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b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</a:b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&lt;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公司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/</a:t>
            </a:r>
            <a:r>
              <a:rPr lang="zh-TW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学校名称</a:t>
            </a:r>
            <a:r>
              <a:rPr lang="en-US" altLang="zh-TW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&gt;</a:t>
            </a:r>
            <a:endParaRPr lang="zh-TW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38199" y="3505364"/>
            <a:ext cx="4092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&lt;</a:t>
            </a:r>
            <a:r>
              <a:rPr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完整报告作品名称</a:t>
            </a:r>
            <a:r>
              <a:rPr lang="en-GB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&gt;</a:t>
            </a:r>
            <a:endParaRPr lang="zh-TW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75A024C-687C-4939-B9B4-FB17B8018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0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28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背景大纲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该产品或是制程当前的设计开发趋势为何</a:t>
            </a:r>
            <a:r>
              <a:rPr lang="en-US" altLang="zh-TW" b="0" dirty="0"/>
              <a:t>?</a:t>
            </a:r>
          </a:p>
          <a:p>
            <a:pPr>
              <a:buNone/>
            </a:pPr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629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挑战及解决方案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当前的挑战</a:t>
            </a:r>
            <a:r>
              <a:rPr lang="en-US" altLang="zh-TW" b="0" dirty="0"/>
              <a:t>/</a:t>
            </a:r>
            <a:r>
              <a:rPr lang="zh-TW" altLang="en-US" b="0" dirty="0"/>
              <a:t>问题是甚么</a:t>
            </a:r>
            <a:r>
              <a:rPr lang="en-US" altLang="zh-TW" b="0" dirty="0"/>
              <a:t>?</a:t>
            </a:r>
            <a:r>
              <a:rPr lang="zh-TW" altLang="en-US" b="0" dirty="0"/>
              <a:t>请阐述其重要性。</a:t>
            </a:r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b="0" dirty="0"/>
              <a:t>为何选择</a:t>
            </a:r>
            <a:r>
              <a:rPr lang="en-US" altLang="zh-TW" b="0" dirty="0"/>
              <a:t>Moldex3D?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62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目标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目标</a:t>
            </a:r>
            <a:endParaRPr lang="en-US" altLang="zh-TW" b="0" dirty="0"/>
          </a:p>
          <a:p>
            <a:pPr lvl="1"/>
            <a:r>
              <a:rPr lang="zh-TW" altLang="en-US" dirty="0"/>
              <a:t>请描述作品预计达成之目标</a:t>
            </a:r>
            <a:endParaRPr lang="en-US" altLang="zh-TW" dirty="0"/>
          </a:p>
          <a:p>
            <a:endParaRPr lang="en-US" altLang="zh-TW" b="0" dirty="0"/>
          </a:p>
          <a:p>
            <a:r>
              <a:rPr lang="zh-TW" altLang="en-US" b="0" dirty="0"/>
              <a:t>预期效益</a:t>
            </a:r>
            <a:endParaRPr lang="en-US" altLang="zh-TW" b="0" dirty="0"/>
          </a:p>
          <a:p>
            <a:pPr lvl="1"/>
            <a:r>
              <a:rPr lang="zh-TW" altLang="en-US" dirty="0"/>
              <a:t>请描述预计达成的具体效益，例如：成型周期缩短</a:t>
            </a:r>
            <a:r>
              <a:rPr lang="en-US" altLang="zh-TW" dirty="0"/>
              <a:t> 20</a:t>
            </a:r>
            <a:r>
              <a:rPr lang="zh-TW" altLang="en-US" dirty="0"/>
              <a:t>秒、</a:t>
            </a:r>
            <a:r>
              <a:rPr lang="en-US" altLang="zh-TW" dirty="0"/>
              <a:t>Z</a:t>
            </a:r>
            <a:r>
              <a:rPr lang="zh-TW" altLang="en-US" dirty="0"/>
              <a:t>轴方向变形量改善</a:t>
            </a:r>
            <a:r>
              <a:rPr lang="en-US" altLang="zh-TW" dirty="0"/>
              <a:t> 50%</a:t>
            </a:r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4153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200" dirty="0">
                <a:cs typeface="Arial" pitchFamily="34" charset="0"/>
              </a:rPr>
              <a:t>产品介绍</a:t>
            </a:r>
            <a:endParaRPr lang="en-US" altLang="zh-TW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667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zh-TW" altLang="en-US" dirty="0"/>
              <a:t>产品及模具开发流程与分工介绍</a:t>
            </a:r>
            <a:endParaRPr lang="zh-TW" altLang="en-US" kern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建议使用流程图来呈现产品开发流程及分工 </a:t>
            </a:r>
            <a:r>
              <a:rPr lang="en-US" altLang="zh-TW" b="0" dirty="0"/>
              <a:t>(</a:t>
            </a:r>
            <a:r>
              <a:rPr lang="zh-TW" altLang="en-US" b="0" dirty="0"/>
              <a:t>范例如下</a:t>
            </a:r>
            <a:r>
              <a:rPr lang="en-US" altLang="zh-TW" b="0" dirty="0"/>
              <a:t>)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901096" cy="41874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9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zh-TW" altLang="en-US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产品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产品件名称</a:t>
            </a:r>
            <a:r>
              <a:rPr lang="en-US" altLang="zh-TW" b="0" dirty="0"/>
              <a:t>:</a:t>
            </a:r>
          </a:p>
          <a:p>
            <a:pPr lvl="1"/>
            <a:r>
              <a:rPr lang="zh-TW" altLang="en-US" sz="1600" dirty="0"/>
              <a:t>例如：汽车仪表板</a:t>
            </a:r>
            <a:endParaRPr lang="en-US" altLang="zh-TW" sz="1800" dirty="0"/>
          </a:p>
          <a:p>
            <a:endParaRPr lang="en-US" altLang="zh-TW" b="0" dirty="0"/>
          </a:p>
          <a:p>
            <a:r>
              <a:rPr lang="zh-TW" altLang="en-US" b="0" dirty="0"/>
              <a:t>产品尺寸</a:t>
            </a:r>
          </a:p>
          <a:p>
            <a:pPr lvl="1"/>
            <a:r>
              <a:rPr lang="zh-TW" altLang="en-US" dirty="0"/>
              <a:t>长：</a:t>
            </a:r>
            <a:r>
              <a:rPr lang="en-US" altLang="zh-TW" dirty="0"/>
              <a:t>     mm</a:t>
            </a:r>
          </a:p>
          <a:p>
            <a:pPr lvl="1"/>
            <a:r>
              <a:rPr lang="zh-TW" altLang="en-US" dirty="0"/>
              <a:t>宽：     </a:t>
            </a:r>
            <a:r>
              <a:rPr lang="en-US" altLang="zh-TW" dirty="0"/>
              <a:t>mm</a:t>
            </a:r>
          </a:p>
          <a:p>
            <a:pPr lvl="1"/>
            <a:r>
              <a:rPr lang="zh-TW" altLang="en-US" dirty="0"/>
              <a:t>高：</a:t>
            </a:r>
            <a:r>
              <a:rPr lang="en-US" altLang="zh-TW" dirty="0"/>
              <a:t>     mm</a:t>
            </a:r>
          </a:p>
          <a:p>
            <a:pPr lvl="1"/>
            <a:r>
              <a:rPr lang="zh-TW" altLang="en-US" dirty="0"/>
              <a:t>厚度：</a:t>
            </a:r>
            <a:r>
              <a:rPr lang="en-US" altLang="zh-TW" dirty="0"/>
              <a:t>  mm</a:t>
            </a:r>
          </a:p>
          <a:p>
            <a:pPr lvl="1"/>
            <a:endParaRPr lang="en-US" altLang="zh-TW" sz="1600" dirty="0"/>
          </a:p>
          <a:p>
            <a:r>
              <a:rPr lang="zh-TW" altLang="en-US" b="0" dirty="0"/>
              <a:t>网格模型</a:t>
            </a:r>
            <a:endParaRPr lang="en-US" altLang="zh-TW" b="0" dirty="0"/>
          </a:p>
          <a:p>
            <a:pPr lvl="1"/>
            <a:r>
              <a:rPr lang="zh-TW" altLang="en-US" dirty="0"/>
              <a:t>网格型态</a:t>
            </a:r>
            <a:r>
              <a:rPr lang="en-US" altLang="zh-TW" dirty="0"/>
              <a:t> </a:t>
            </a:r>
            <a:endParaRPr lang="zh-TW" altLang="en-US" dirty="0"/>
          </a:p>
          <a:p>
            <a:pPr lvl="1"/>
            <a:r>
              <a:rPr lang="zh-TW" altLang="en-US" dirty="0"/>
              <a:t>总网格数</a:t>
            </a:r>
            <a:r>
              <a:rPr lang="en-US" altLang="zh-TW" dirty="0"/>
              <a:t> </a:t>
            </a:r>
            <a:endParaRPr lang="en-US" altLang="zh-TW" sz="1800" dirty="0"/>
          </a:p>
          <a:p>
            <a:pPr>
              <a:spcBef>
                <a:spcPts val="1800"/>
              </a:spcBef>
              <a:buNone/>
            </a:pPr>
            <a:endParaRPr lang="en-US" altLang="zh-TW" sz="1800" dirty="0"/>
          </a:p>
        </p:txBody>
      </p:sp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995" y="1893332"/>
            <a:ext cx="4200609" cy="341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400035" y="1524000"/>
            <a:ext cx="413436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请提供实际产品的图片</a:t>
            </a:r>
          </a:p>
        </p:txBody>
      </p:sp>
    </p:spTree>
    <p:extLst>
      <p:ext uri="{BB962C8B-B14F-4D97-AF65-F5344CB8AC3E}">
        <p14:creationId xmlns:p14="http://schemas.microsoft.com/office/powerpoint/2010/main" val="41765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材料分析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875"/>
            <a:ext cx="6553200" cy="460983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790575" y="990600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范例：请提供产品使用的材料信息</a:t>
            </a:r>
            <a:endParaRPr lang="zh-TW" altLang="en-US" sz="2000" dirty="0">
              <a:latin typeface="+mn-ea"/>
              <a:ea typeface="+mn-ea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041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成型条件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sz="2200" b="0" dirty="0"/>
              <a:t>充填时间：</a:t>
            </a:r>
            <a:r>
              <a:rPr lang="en-US" altLang="zh-TW" sz="2200" b="0" dirty="0"/>
              <a:t> sec</a:t>
            </a:r>
          </a:p>
          <a:p>
            <a:r>
              <a:rPr lang="zh-TW" altLang="en-US" sz="2200" b="0" dirty="0"/>
              <a:t>熔胶温度： </a:t>
            </a:r>
            <a:r>
              <a:rPr lang="en-US" altLang="zh-TW" sz="2200" b="0" dirty="0"/>
              <a:t>°C</a:t>
            </a:r>
          </a:p>
          <a:p>
            <a:r>
              <a:rPr lang="zh-TW" altLang="en-US" sz="2200" b="0" dirty="0"/>
              <a:t>模具温度： </a:t>
            </a:r>
            <a:r>
              <a:rPr lang="en-US" altLang="zh-TW" sz="2200" b="0" dirty="0"/>
              <a:t>°C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51" y="1524000"/>
            <a:ext cx="4770040" cy="3791571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83059" y="1053248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范例：请提供详细的成型条件信息</a:t>
            </a:r>
          </a:p>
        </p:txBody>
      </p:sp>
    </p:spTree>
    <p:extLst>
      <p:ext uri="{BB962C8B-B14F-4D97-AF65-F5344CB8AC3E}">
        <p14:creationId xmlns:p14="http://schemas.microsoft.com/office/powerpoint/2010/main" val="2512707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流道配置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000"/>
            <a:ext cx="7358063" cy="49613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27584" y="1143000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范例：请展示产品的流道配置</a:t>
            </a:r>
          </a:p>
        </p:txBody>
      </p:sp>
    </p:spTree>
    <p:extLst>
      <p:ext uri="{BB962C8B-B14F-4D97-AF65-F5344CB8AC3E}">
        <p14:creationId xmlns:p14="http://schemas.microsoft.com/office/powerpoint/2010/main" val="242778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冷却水路设计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54" y="1090318"/>
            <a:ext cx="7010400" cy="4469614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56735" y="1101479"/>
            <a:ext cx="493234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n-ea"/>
                <a:ea typeface="+mn-ea"/>
              </a:rPr>
              <a:t>范例：请展示产品的水路设计</a:t>
            </a:r>
          </a:p>
        </p:txBody>
      </p:sp>
    </p:spTree>
    <p:extLst>
      <p:ext uri="{BB962C8B-B14F-4D97-AF65-F5344CB8AC3E}">
        <p14:creationId xmlns:p14="http://schemas.microsoft.com/office/powerpoint/2010/main" val="364443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撰写</a:t>
            </a:r>
            <a:r>
              <a:rPr lang="en-US" altLang="zh-TW" dirty="0"/>
              <a:t>Tips</a:t>
            </a:r>
            <a:r>
              <a:rPr lang="zh-TW" altLang="en-US" dirty="0"/>
              <a:t>：图片范例</a:t>
            </a:r>
          </a:p>
        </p:txBody>
      </p:sp>
      <p:sp>
        <p:nvSpPr>
          <p:cNvPr id="13" name="矩形 12"/>
          <p:cNvSpPr/>
          <p:nvPr/>
        </p:nvSpPr>
        <p:spPr>
          <a:xfrm>
            <a:off x="685800" y="1524000"/>
            <a:ext cx="7632826" cy="3733800"/>
          </a:xfrm>
          <a:prstGeom prst="rect">
            <a:avLst/>
          </a:prstGeom>
          <a:noFill/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20811" y="1589456"/>
            <a:ext cx="6122847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图片尺寸及分辨率需求：</a:t>
            </a:r>
            <a:r>
              <a:rPr lang="en-US" altLang="zh-TW" b="1" dirty="0"/>
              <a:t>1,500 x 2,100 pixels, 300dpi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20811" y="4572000"/>
            <a:ext cx="582396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请附上图片说明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例如：图一  模流分析结果显示和实际试模结果高度符合</a:t>
            </a:r>
            <a:endParaRPr lang="zh-TW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822" y="2184391"/>
            <a:ext cx="3690404" cy="179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t="5218" b="16262"/>
          <a:stretch>
            <a:fillRect/>
          </a:stretch>
        </p:blipFill>
        <p:spPr bwMode="auto">
          <a:xfrm>
            <a:off x="790575" y="2049424"/>
            <a:ext cx="3256622" cy="20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4211595" y="4136605"/>
            <a:ext cx="24160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图片来源</a:t>
            </a:r>
            <a:r>
              <a:rPr lang="en-US" altLang="zh-TW" sz="1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BASF Polyurethanes</a:t>
            </a:r>
            <a:endParaRPr lang="zh-TW" altLang="en-US" sz="1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6528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模流分析应用</a:t>
            </a:r>
          </a:p>
        </p:txBody>
      </p:sp>
    </p:spTree>
    <p:extLst>
      <p:ext uri="{BB962C8B-B14F-4D97-AF65-F5344CB8AC3E}">
        <p14:creationId xmlns:p14="http://schemas.microsoft.com/office/powerpoint/2010/main" val="62058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分析方法及流程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使用哪些产品、模块或是功能</a:t>
            </a:r>
            <a:r>
              <a:rPr lang="en-US" altLang="zh-TW" b="0" dirty="0"/>
              <a:t>?</a:t>
            </a:r>
            <a:r>
              <a:rPr lang="zh-TW" altLang="en-US" b="0" dirty="0"/>
              <a:t> 有特别着重的部分</a:t>
            </a:r>
            <a:r>
              <a:rPr lang="en-US" altLang="zh-TW" b="0" dirty="0"/>
              <a:t>?</a:t>
            </a:r>
          </a:p>
          <a:p>
            <a:pPr lvl="1"/>
            <a:r>
              <a:rPr lang="zh-TW" altLang="en-US" sz="1600" dirty="0"/>
              <a:t>产品</a:t>
            </a:r>
            <a:r>
              <a:rPr lang="en-US" altLang="zh-TW" sz="1600" dirty="0"/>
              <a:t>Package:</a:t>
            </a:r>
          </a:p>
          <a:p>
            <a:pPr lvl="2"/>
            <a:r>
              <a:rPr lang="zh-TW" altLang="en-US" b="0" dirty="0">
                <a:ea typeface="Segoe UI" panose="020B0502040204020203" pitchFamily="34" charset="0"/>
                <a:cs typeface="Segoe UI" panose="020B0502040204020203" pitchFamily="34" charset="0"/>
              </a:rPr>
              <a:t>例如：</a:t>
            </a:r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Moldex3D Advanced</a:t>
            </a:r>
          </a:p>
          <a:p>
            <a:pPr lvl="1"/>
            <a:r>
              <a:rPr lang="zh-TW" altLang="en-US" sz="1600" dirty="0"/>
              <a:t>使用的产品模块</a:t>
            </a:r>
            <a:endParaRPr lang="en-US" altLang="zh-TW" sz="1600" dirty="0"/>
          </a:p>
          <a:p>
            <a:pPr lvl="2"/>
            <a:r>
              <a:rPr lang="zh-TW" altLang="en-US" b="0" dirty="0">
                <a:ea typeface="Segoe UI" panose="020B0502040204020203" pitchFamily="34" charset="0"/>
                <a:cs typeface="Segoe UI" panose="020B0502040204020203" pitchFamily="34" charset="0"/>
              </a:rPr>
              <a:t>例如：</a:t>
            </a:r>
            <a:r>
              <a:rPr lang="en-US" altLang="zh-TW" b="0" dirty="0">
                <a:ea typeface="Segoe UI" panose="020B0502040204020203" pitchFamily="34" charset="0"/>
                <a:cs typeface="Segoe UI" panose="020B0502040204020203" pitchFamily="34" charset="0"/>
              </a:rPr>
              <a:t>Fiber/ FEA Interface/ Warp module/ Material characterization services</a:t>
            </a:r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b="0" dirty="0"/>
              <a:t>详述分析的执行过程、哪些分析项目以及先后顺序</a:t>
            </a:r>
            <a:endParaRPr lang="en-US" altLang="zh-TW" b="0" dirty="0"/>
          </a:p>
          <a:p>
            <a:pPr>
              <a:buNone/>
            </a:pP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105988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原始设计</a:t>
            </a:r>
            <a:r>
              <a:rPr lang="zh-TW" altLang="en-US" dirty="0"/>
              <a:t>分析结果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请呈现作品分析重点 </a:t>
            </a:r>
            <a:r>
              <a:rPr lang="en-US" altLang="zh-TW" b="0" dirty="0"/>
              <a:t>(</a:t>
            </a:r>
            <a:r>
              <a:rPr lang="zh-TW" altLang="en-US" b="0" dirty="0"/>
              <a:t>例如：流动波前、翘曲分析、纤维排向或是冷却分析等等</a:t>
            </a:r>
            <a:r>
              <a:rPr lang="en-US" altLang="zh-TW" b="0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84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</a:rPr>
              <a:t>设计变更</a:t>
            </a:r>
            <a:r>
              <a:rPr lang="zh-TW" altLang="en-US" dirty="0"/>
              <a:t>分析结果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请呈现作品分析重点 </a:t>
            </a:r>
            <a:r>
              <a:rPr lang="en-US" altLang="zh-TW" b="0" dirty="0"/>
              <a:t>(</a:t>
            </a:r>
            <a:r>
              <a:rPr lang="zh-TW" altLang="en-US" b="0" dirty="0"/>
              <a:t>例如：流动波前、翘曲分析、纤维排向或是冷却分析等等</a:t>
            </a:r>
            <a:r>
              <a:rPr lang="en-US" altLang="zh-TW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6320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原始设计和设计变更比较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请比较设变前后的差异和带来的改变</a:t>
            </a:r>
          </a:p>
        </p:txBody>
      </p:sp>
    </p:spTree>
    <p:extLst>
      <p:ext uri="{BB962C8B-B14F-4D97-AF65-F5344CB8AC3E}">
        <p14:creationId xmlns:p14="http://schemas.microsoft.com/office/powerpoint/2010/main" val="51280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验证模拟分析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请说明如何进行模拟分析验证</a:t>
            </a:r>
          </a:p>
        </p:txBody>
      </p:sp>
    </p:spTree>
    <p:extLst>
      <p:ext uri="{BB962C8B-B14F-4D97-AF65-F5344CB8AC3E}">
        <p14:creationId xmlns:p14="http://schemas.microsoft.com/office/powerpoint/2010/main" val="162282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结论及未来应用</a:t>
            </a:r>
          </a:p>
        </p:txBody>
      </p:sp>
    </p:spTree>
    <p:extLst>
      <p:ext uri="{BB962C8B-B14F-4D97-AF65-F5344CB8AC3E}">
        <p14:creationId xmlns:p14="http://schemas.microsoft.com/office/powerpoint/2010/main" val="314270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结论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请总结作品成果</a:t>
            </a:r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pPr>
              <a:buNone/>
            </a:pPr>
            <a:endParaRPr lang="en-US" altLang="zh-TW" dirty="0"/>
          </a:p>
          <a:p>
            <a:endParaRPr lang="en-US" altLang="zh-TW" dirty="0"/>
          </a:p>
          <a:p>
            <a:pPr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35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Moldex3D</a:t>
            </a:r>
            <a:r>
              <a:rPr lang="zh-TW" altLang="en-US" dirty="0"/>
              <a:t>应用效益分析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/>
              <a:t>请</a:t>
            </a:r>
            <a:r>
              <a:rPr altLang="en-US" b="0" dirty="0"/>
              <a:t>具体描述</a:t>
            </a:r>
            <a:r>
              <a:rPr lang="en-US" altLang="en-US" b="0" dirty="0"/>
              <a:t> </a:t>
            </a:r>
            <a:r>
              <a:rPr lang="en-US" altLang="zh-TW" b="0" dirty="0"/>
              <a:t>Moldex3D</a:t>
            </a:r>
            <a:r>
              <a:rPr lang="zh-TW" altLang="en-US" b="0" dirty="0"/>
              <a:t> 模流分析是如何影响实务成型，以及带来的价值和效益 </a:t>
            </a:r>
            <a:r>
              <a:rPr lang="en-US" altLang="zh-TW" b="0" dirty="0"/>
              <a:t>(</a:t>
            </a:r>
            <a:r>
              <a:rPr lang="zh-TW" altLang="en-US" b="0" dirty="0"/>
              <a:t>请涵盖量化数据</a:t>
            </a:r>
            <a:r>
              <a:rPr lang="en-US" altLang="zh-TW" b="0" dirty="0"/>
              <a:t>)</a:t>
            </a:r>
          </a:p>
          <a:p>
            <a:pPr lvl="1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147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Moldex3D</a:t>
            </a:r>
            <a:r>
              <a:rPr lang="zh-TW" altLang="en-US" dirty="0"/>
              <a:t>未来应用及研究发展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>
                <a:latin typeface="微軟正黑體" pitchFamily="34" charset="-120"/>
              </a:rPr>
              <a:t>未来应用计划</a:t>
            </a:r>
          </a:p>
          <a:p>
            <a:endParaRPr lang="en-US" altLang="zh-TW" b="0" dirty="0"/>
          </a:p>
          <a:p>
            <a:endParaRPr lang="en-US" altLang="zh-TW" b="0" dirty="0"/>
          </a:p>
          <a:p>
            <a:endParaRPr lang="en-US" altLang="zh-TW" b="0" dirty="0"/>
          </a:p>
          <a:p>
            <a:r>
              <a:rPr lang="zh-TW" altLang="en-US" b="0" dirty="0"/>
              <a:t>未来研究计划</a:t>
            </a:r>
          </a:p>
        </p:txBody>
      </p:sp>
    </p:spTree>
    <p:extLst>
      <p:ext uri="{BB962C8B-B14F-4D97-AF65-F5344CB8AC3E}">
        <p14:creationId xmlns:p14="http://schemas.microsoft.com/office/powerpoint/2010/main" val="56977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撰写</a:t>
            </a:r>
            <a:r>
              <a:rPr lang="en-US" altLang="zh-TW" dirty="0"/>
              <a:t>Tips</a:t>
            </a:r>
            <a:r>
              <a:rPr lang="zh-TW" altLang="en-US" dirty="0"/>
              <a:t>：图片范例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48600" cy="352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910281" y="1270683"/>
            <a:ext cx="40005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+mn-ea"/>
                <a:ea typeface="+mn-ea"/>
              </a:rPr>
              <a:t>可以多利用图片凸显设计变更差异</a:t>
            </a:r>
          </a:p>
        </p:txBody>
      </p:sp>
    </p:spTree>
    <p:extLst>
      <p:ext uri="{BB962C8B-B14F-4D97-AF65-F5344CB8AC3E}">
        <p14:creationId xmlns:p14="http://schemas.microsoft.com/office/powerpoint/2010/main" val="424812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609600" y="1606102"/>
            <a:ext cx="8458200" cy="3270698"/>
          </a:xfrm>
        </p:spPr>
        <p:txBody>
          <a:bodyPr/>
          <a:lstStyle/>
          <a:p>
            <a:pPr marL="0" indent="0">
              <a:lnSpc>
                <a:spcPct val="150000"/>
              </a:lnSpc>
            </a:pPr>
            <a:r>
              <a:rPr lang="zh-TW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参赛者需要提供的作品档案包含以下：</a:t>
            </a:r>
            <a:endParaRPr lang="en-US" altLang="zh-TW" sz="1400" b="0" dirty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作品概念书</a:t>
            </a:r>
            <a:endParaRPr lang="en-US" altLang="zh-TW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完整报告</a:t>
            </a:r>
            <a:endParaRPr lang="en-US" altLang="zh-TW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授权同意书</a:t>
            </a:r>
            <a:endParaRPr lang="en-US" altLang="zh-TW" sz="1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lnSpc>
                <a:spcPct val="150000"/>
              </a:lnSpc>
            </a:pP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【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加分项目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】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凡缴交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CAD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模型、几何档案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(.stl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檔或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.step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.3dm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檔或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en-US" altLang="zh-TW" sz="1400" b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mdg</a:t>
            </a:r>
            <a:r>
              <a:rPr lang="zh-TW" altLang="en-US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文件，可以获得作品加分</a:t>
            </a:r>
            <a:r>
              <a:rPr lang="en-US" altLang="zh-TW" sz="1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361950" algn="l"/>
              </a:tabLst>
            </a:pP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所有档案须于美国东部标准时间</a:t>
            </a: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</a:t>
            </a: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</a:t>
            </a: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11:59 p.m. EST</a:t>
            </a: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前寄至：</a:t>
            </a:r>
            <a:r>
              <a:rPr lang="en-US" altLang="zh-TW" sz="1200" b="0" dirty="0">
                <a:latin typeface="Microsoft YaHei" panose="020B0503020204020204" pitchFamily="34" charset="-122"/>
                <a:ea typeface="Microsoft YaHei" panose="020B0503020204020204" pitchFamily="34" charset="-122"/>
                <a:hlinkClick r:id="rId2"/>
              </a:rPr>
              <a:t>talentawards@moldex3d.com</a:t>
            </a:r>
            <a:endParaRPr lang="zh-TW" altLang="en-US" sz="12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如档案超过邮件附件限制，请将档案上传至网络空间后，提供下载连结。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参赛作品须以使用</a:t>
            </a: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Moldex3D</a:t>
            </a: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解决方案为主，并呈现应用</a:t>
            </a:r>
            <a:r>
              <a:rPr lang="en-US" altLang="zh-TW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Moldex3D</a:t>
            </a: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带来的具体效益。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参赛作品内容如不符规定或缴交档不完整者，不得评选，参赛团队（者）不得异议。</a:t>
            </a:r>
          </a:p>
          <a:p>
            <a:pPr marL="0" indent="0"/>
            <a:endParaRPr lang="zh-TW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09600" y="1066800"/>
            <a:ext cx="7314632" cy="500310"/>
          </a:xfrm>
          <a:solidFill>
            <a:srgbClr val="C00000"/>
          </a:solidFill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参赛作品格式及收件方式</a:t>
            </a:r>
          </a:p>
        </p:txBody>
      </p:sp>
    </p:spTree>
    <p:extLst>
      <p:ext uri="{BB962C8B-B14F-4D97-AF65-F5344CB8AC3E}">
        <p14:creationId xmlns:p14="http://schemas.microsoft.com/office/powerpoint/2010/main" val="322063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撰写</a:t>
            </a:r>
            <a:r>
              <a:rPr lang="en-US" altLang="zh-TW" dirty="0"/>
              <a:t>Tips</a:t>
            </a:r>
            <a:r>
              <a:rPr lang="zh-TW" altLang="en-US" dirty="0"/>
              <a:t>：影片范例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如果影片档案过大，可以提供下载连结</a:t>
            </a:r>
            <a:endParaRPr lang="en-US" altLang="zh-TW" dirty="0"/>
          </a:p>
          <a:p>
            <a:r>
              <a:rPr lang="zh-TW" altLang="en-US" dirty="0"/>
              <a:t>或是直接嵌入</a:t>
            </a:r>
            <a:r>
              <a:rPr lang="en-US" altLang="zh-TW" dirty="0"/>
              <a:t>GIF</a:t>
            </a:r>
            <a:r>
              <a:rPr lang="zh-TW" altLang="en-US" dirty="0"/>
              <a:t>动画 </a:t>
            </a:r>
            <a:r>
              <a:rPr lang="en-US" altLang="zh-TW" dirty="0"/>
              <a:t>(</a:t>
            </a:r>
            <a:r>
              <a:rPr lang="zh-TW" altLang="en-US" dirty="0"/>
              <a:t>如下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6" name="Picture 5" descr="Filling_Particle tracer Flow Length_60-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598" y="1981200"/>
            <a:ext cx="352742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2976561" y="2809703"/>
            <a:ext cx="360363" cy="1368425"/>
          </a:xfrm>
          <a:prstGeom prst="ellipse">
            <a:avLst/>
          </a:prstGeom>
          <a:noFill/>
          <a:ln w="6350" algn="ctr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>
            <a:off x="2665411" y="4178128"/>
            <a:ext cx="43180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216149" y="4994103"/>
            <a:ext cx="971550" cy="336550"/>
          </a:xfrm>
          <a:prstGeom prst="rect">
            <a:avLst/>
          </a:prstGeom>
          <a:noFill/>
          <a:ln w="38100" algn="ctr">
            <a:noFill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TW" sz="1600" dirty="0">
                <a:latin typeface="+mn-lt"/>
              </a:rPr>
              <a:t>weld line</a:t>
            </a:r>
          </a:p>
        </p:txBody>
      </p:sp>
    </p:spTree>
    <p:extLst>
      <p:ext uri="{BB962C8B-B14F-4D97-AF65-F5344CB8AC3E}">
        <p14:creationId xmlns:p14="http://schemas.microsoft.com/office/powerpoint/2010/main" val="421471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撰写项目</a:t>
            </a:r>
          </a:p>
        </p:txBody>
      </p:sp>
      <p:sp>
        <p:nvSpPr>
          <p:cNvPr id="7" name="矩形 6"/>
          <p:cNvSpPr/>
          <p:nvPr/>
        </p:nvSpPr>
        <p:spPr>
          <a:xfrm>
            <a:off x="898811" y="914400"/>
            <a:ext cx="7816593" cy="792088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2000" b="1" dirty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参赛者介绍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参赛（者）团队介绍</a:t>
            </a:r>
            <a:b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</a:b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参赛单位介绍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8811" y="1872199"/>
            <a:ext cx="7816593" cy="849515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│作品介绍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产品</a:t>
            </a:r>
            <a: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/</a:t>
            </a: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制程挑战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预期达到目标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3533" y="2819400"/>
            <a:ext cx="7800113" cy="1588920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│产品</a:t>
            </a:r>
            <a:endParaRPr lang="en-US" altLang="zh-TW" sz="1700" b="1" dirty="0"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产品及模具开发流程与分工介绍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产品规格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材料</a:t>
            </a:r>
            <a:br>
              <a:rPr lang="en-US" altLang="zh-TW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</a:br>
            <a:r>
              <a:rPr lang="zh-TW" altLang="en-US" sz="1400" b="1" dirty="0">
                <a:solidFill>
                  <a:schemeClr val="tx1"/>
                </a:solidFill>
                <a:latin typeface="+mj-ea"/>
                <a:cs typeface="Arial" pitchFamily="34" charset="0"/>
              </a:rPr>
              <a:t>成型条件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流道配置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3">
              <a:spcBef>
                <a:spcPts val="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冷却水路设计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0" lvl="2">
              <a:spcBef>
                <a:spcPts val="0"/>
              </a:spcBef>
            </a:pPr>
            <a:endParaRPr lang="en-US" altLang="zh-TW" sz="15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5291" y="4550514"/>
            <a:ext cx="7808355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│模流分析应用过程</a:t>
            </a:r>
            <a:endParaRPr lang="en-US" altLang="zh-TW" sz="1600" b="1" dirty="0">
              <a:latin typeface="+mj-ea"/>
              <a:ea typeface="+mj-ea"/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  <a:sym typeface="Arial" pitchFamily="34" charset="0"/>
              </a:rPr>
              <a:t>分析方法及过程</a:t>
            </a:r>
            <a:endParaRPr lang="en-US" altLang="zh-CN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  <a:sym typeface="Arial" pitchFamily="34" charset="0"/>
            </a:endParaRPr>
          </a:p>
          <a:p>
            <a:pPr lvl="1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分析结果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7050" y="5464914"/>
            <a:ext cx="7808354" cy="792996"/>
          </a:xfrm>
          <a:prstGeom prst="rect">
            <a:avLst/>
          </a:prstGeom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zh-TW" altLang="en-US" sz="1600" b="1" dirty="0">
                <a:latin typeface="+mj-ea"/>
                <a:ea typeface="+mj-ea"/>
                <a:cs typeface="Arial" pitchFamily="34" charset="0"/>
              </a:rPr>
              <a:t>│</a:t>
            </a:r>
            <a:r>
              <a:rPr lang="zh-TW" altLang="en-US" sz="1700" b="1" dirty="0">
                <a:latin typeface="+mj-ea"/>
                <a:ea typeface="+mj-ea"/>
                <a:cs typeface="Arial" pitchFamily="34" charset="0"/>
              </a:rPr>
              <a:t>结论及未来应用</a:t>
            </a:r>
            <a:endParaRPr lang="en-US" altLang="zh-TW" sz="1700" b="1" dirty="0">
              <a:latin typeface="+mj-ea"/>
              <a:ea typeface="+mj-ea"/>
              <a:cs typeface="Arial" pitchFamily="34" charset="0"/>
            </a:endParaRPr>
          </a:p>
          <a:p>
            <a:pPr marL="457200" lvl="2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总结</a:t>
            </a:r>
            <a:endParaRPr lang="en-US" altLang="zh-TW" sz="1400" b="1" dirty="0">
              <a:solidFill>
                <a:schemeClr val="tx1"/>
              </a:solidFill>
              <a:latin typeface="+mj-ea"/>
              <a:ea typeface="+mj-ea"/>
              <a:cs typeface="Arial" pitchFamily="34" charset="0"/>
            </a:endParaRPr>
          </a:p>
          <a:p>
            <a:pPr marL="457200" lvl="2"/>
            <a:r>
              <a:rPr lang="zh-TW" altLang="en-US" sz="1400" b="1" dirty="0">
                <a:solidFill>
                  <a:schemeClr val="tx1"/>
                </a:solidFill>
                <a:latin typeface="+mj-ea"/>
                <a:ea typeface="+mj-ea"/>
                <a:cs typeface="Arial" pitchFamily="34" charset="0"/>
              </a:rPr>
              <a:t>未来应用及研究发展</a:t>
            </a:r>
          </a:p>
        </p:txBody>
      </p:sp>
    </p:spTree>
    <p:extLst>
      <p:ext uri="{BB962C8B-B14F-4D97-AF65-F5344CB8AC3E}">
        <p14:creationId xmlns:p14="http://schemas.microsoft.com/office/powerpoint/2010/main" val="208336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zh-TW" altLang="en-US" sz="3200" dirty="0">
                <a:cs typeface="Arial" pitchFamily="34" charset="0"/>
              </a:rPr>
              <a:t>参赛者（团队）介绍</a:t>
            </a:r>
            <a:endParaRPr lang="en-US" altLang="zh-TW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45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cs typeface="Arial" pitchFamily="34" charset="0"/>
              </a:rPr>
              <a:t>参赛者</a:t>
            </a:r>
            <a:r>
              <a:rPr lang="en-US" altLang="zh-TW" dirty="0">
                <a:cs typeface="Arial" pitchFamily="34" charset="0"/>
              </a:rPr>
              <a:t>(</a:t>
            </a:r>
            <a:r>
              <a:rPr lang="zh-TW" altLang="en-US" dirty="0">
                <a:cs typeface="Arial" pitchFamily="34" charset="0"/>
              </a:rPr>
              <a:t>团队</a:t>
            </a:r>
            <a:r>
              <a:rPr lang="en-US" altLang="zh-TW" dirty="0">
                <a:cs typeface="Arial" pitchFamily="34" charset="0"/>
              </a:rPr>
              <a:t>)</a:t>
            </a:r>
            <a:r>
              <a:rPr lang="zh-TW" altLang="en-US" dirty="0">
                <a:cs typeface="Arial" pitchFamily="34" charset="0"/>
              </a:rPr>
              <a:t>介绍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>
                <a:latin typeface="+mn-ea"/>
                <a:ea typeface="+mn-ea"/>
              </a:rPr>
              <a:t>姓名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>
              <a:latin typeface="+mn-ea"/>
              <a:ea typeface="+mn-ea"/>
            </a:endParaRPr>
          </a:p>
          <a:p>
            <a:r>
              <a:rPr lang="zh-TW" altLang="en-US" b="0" dirty="0">
                <a:latin typeface="+mn-ea"/>
                <a:ea typeface="+mn-ea"/>
              </a:rPr>
              <a:t>职称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>
              <a:latin typeface="+mn-ea"/>
              <a:ea typeface="+mn-ea"/>
            </a:endParaRPr>
          </a:p>
          <a:p>
            <a:r>
              <a:rPr lang="zh-TW" altLang="en-US" b="0" dirty="0">
                <a:latin typeface="+mn-ea"/>
                <a:ea typeface="+mn-ea"/>
              </a:rPr>
              <a:t>部门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b="0" dirty="0">
              <a:latin typeface="+mn-ea"/>
              <a:ea typeface="+mn-ea"/>
            </a:endParaRPr>
          </a:p>
          <a:p>
            <a:r>
              <a:rPr lang="zh-TW" altLang="en-US" b="0" dirty="0">
                <a:latin typeface="+mn-ea"/>
                <a:ea typeface="+mn-ea"/>
              </a:rPr>
              <a:t>工作</a:t>
            </a:r>
            <a:r>
              <a:rPr lang="en-US" altLang="zh-TW" b="0" dirty="0">
                <a:latin typeface="+mn-ea"/>
                <a:ea typeface="+mn-ea"/>
              </a:rPr>
              <a:t>/</a:t>
            </a:r>
            <a:r>
              <a:rPr lang="zh-TW" altLang="en-US" b="0" dirty="0">
                <a:latin typeface="+mn-ea"/>
                <a:ea typeface="+mn-ea"/>
              </a:rPr>
              <a:t>研究内容</a:t>
            </a:r>
            <a:r>
              <a:rPr lang="en-US" altLang="zh-TW" b="0" dirty="0">
                <a:latin typeface="+mn-ea"/>
                <a:ea typeface="+mn-ea"/>
              </a:rPr>
              <a:t>:</a:t>
            </a:r>
            <a:br>
              <a:rPr lang="en-US" altLang="zh-TW" b="0" dirty="0">
                <a:latin typeface="+mn-ea"/>
                <a:ea typeface="+mn-ea"/>
              </a:rPr>
            </a:br>
            <a:endParaRPr lang="en-US" altLang="zh-TW" b="0" dirty="0">
              <a:latin typeface="+mn-ea"/>
              <a:ea typeface="+mn-ea"/>
            </a:endParaRPr>
          </a:p>
          <a:p>
            <a:r>
              <a:rPr lang="en-US" altLang="zh-TW" b="0" dirty="0">
                <a:latin typeface="+mn-ea"/>
                <a:ea typeface="+mn-ea"/>
              </a:rPr>
              <a:t>#GITA2020</a:t>
            </a:r>
            <a:r>
              <a:rPr lang="zh-TW" altLang="en-US" b="0" dirty="0">
                <a:latin typeface="+mn-ea"/>
                <a:ea typeface="+mn-ea"/>
              </a:rPr>
              <a:t>我的虚实整合之旅 参赛宣言</a:t>
            </a:r>
            <a:r>
              <a:rPr lang="en-US" altLang="zh-TW" b="0" dirty="0">
                <a:latin typeface="+mn-ea"/>
                <a:ea typeface="+mn-ea"/>
              </a:rPr>
              <a:t>:</a:t>
            </a:r>
          </a:p>
          <a:p>
            <a:pPr lvl="1"/>
            <a:endParaRPr lang="en-US" altLang="zh-TW" dirty="0">
              <a:latin typeface="+mn-ea"/>
              <a:ea typeface="+mn-ea"/>
            </a:endParaRPr>
          </a:p>
          <a:p>
            <a:pPr lvl="1"/>
            <a:endParaRPr lang="en-US" altLang="zh-TW" sz="1400" dirty="0"/>
          </a:p>
          <a:p>
            <a:pPr lvl="1"/>
            <a:endParaRPr lang="en-US" altLang="zh-TW" sz="1400" dirty="0"/>
          </a:p>
          <a:p>
            <a:pPr lvl="1"/>
            <a:endParaRPr lang="en-US" altLang="zh-TW" sz="1400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內容版面配置區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939838"/>
            <a:ext cx="2880000" cy="38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6096000" y="4837291"/>
            <a:ext cx="2619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请附个人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(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团队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)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cs typeface="Arial" pitchFamily="34" charset="0"/>
              </a:rPr>
              <a:t>照片</a:t>
            </a:r>
          </a:p>
        </p:txBody>
      </p:sp>
    </p:spTree>
    <p:extLst>
      <p:ext uri="{BB962C8B-B14F-4D97-AF65-F5344CB8AC3E}">
        <p14:creationId xmlns:p14="http://schemas.microsoft.com/office/powerpoint/2010/main" val="1576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公司</a:t>
            </a:r>
            <a:r>
              <a:rPr lang="en-US" altLang="zh-TW" dirty="0"/>
              <a:t>/</a:t>
            </a:r>
            <a:r>
              <a:rPr lang="zh-TW" altLang="en-US" dirty="0"/>
              <a:t>学校介绍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b="0" dirty="0">
                <a:latin typeface="+mn-ea"/>
                <a:ea typeface="+mn-ea"/>
                <a:cs typeface="Segoe UI" panose="020B0502040204020203" pitchFamily="34" charset="0"/>
              </a:rPr>
              <a:t>公司</a:t>
            </a:r>
            <a:r>
              <a:rPr lang="en-US" altLang="zh-TW" b="0" dirty="0">
                <a:latin typeface="+mn-ea"/>
                <a:ea typeface="+mn-ea"/>
                <a:cs typeface="Segoe UI" panose="020B0502040204020203" pitchFamily="34" charset="0"/>
              </a:rPr>
              <a:t>/</a:t>
            </a:r>
            <a:r>
              <a:rPr lang="zh-TW" altLang="en-US" b="0" dirty="0">
                <a:latin typeface="+mn-ea"/>
                <a:ea typeface="+mn-ea"/>
                <a:cs typeface="Segoe UI" panose="020B0502040204020203" pitchFamily="34" charset="0"/>
              </a:rPr>
              <a:t>学校名称</a:t>
            </a:r>
            <a:endParaRPr lang="en-US" altLang="zh-TW" b="0" dirty="0">
              <a:latin typeface="+mn-ea"/>
              <a:ea typeface="+mn-ea"/>
              <a:cs typeface="Segoe UI" panose="020B0502040204020203" pitchFamily="34" charset="0"/>
            </a:endParaRPr>
          </a:p>
          <a:p>
            <a:pPr lvl="1"/>
            <a:endParaRPr lang="en-US" altLang="zh-TW" b="0" dirty="0">
              <a:latin typeface="+mn-lt"/>
            </a:endParaRPr>
          </a:p>
          <a:p>
            <a:r>
              <a:rPr lang="zh-TW" altLang="en-US" b="0" dirty="0">
                <a:latin typeface="+mn-ea"/>
                <a:cs typeface="Segoe UI" panose="020B0502040204020203" pitchFamily="34" charset="0"/>
              </a:rPr>
              <a:t>公司</a:t>
            </a:r>
            <a:r>
              <a:rPr lang="en-US" altLang="zh-TW" b="0" dirty="0">
                <a:latin typeface="+mn-ea"/>
                <a:cs typeface="Segoe UI" panose="020B0502040204020203" pitchFamily="34" charset="0"/>
              </a:rPr>
              <a:t>/</a:t>
            </a:r>
            <a:r>
              <a:rPr lang="zh-TW" altLang="en-US" b="0" dirty="0">
                <a:latin typeface="+mn-ea"/>
                <a:cs typeface="Segoe UI" panose="020B0502040204020203" pitchFamily="34" charset="0"/>
              </a:rPr>
              <a:t>学校</a:t>
            </a:r>
            <a:r>
              <a:rPr lang="zh-TW" altLang="en-US" b="0" dirty="0">
                <a:latin typeface="+mn-lt"/>
              </a:rPr>
              <a:t>介绍</a:t>
            </a:r>
            <a:br>
              <a:rPr lang="en-US" altLang="zh-TW" b="0" dirty="0">
                <a:latin typeface="+mn-lt"/>
              </a:rPr>
            </a:br>
            <a:endParaRPr lang="en-US" altLang="zh-TW" b="0" dirty="0">
              <a:latin typeface="+mn-lt"/>
            </a:endParaRPr>
          </a:p>
          <a:p>
            <a:pPr marL="0" indent="0">
              <a:buNone/>
            </a:pPr>
            <a:endParaRPr lang="en-US" altLang="zh-TW" b="0" dirty="0">
              <a:latin typeface="+mn-lt"/>
            </a:endParaRPr>
          </a:p>
          <a:p>
            <a:pPr lvl="1"/>
            <a:endParaRPr lang="en-US" altLang="zh-TW" dirty="0">
              <a:latin typeface="+mn-lt"/>
            </a:endParaRPr>
          </a:p>
          <a:p>
            <a:pPr lvl="1"/>
            <a:endParaRPr lang="zh-TW" altLang="en-US" dirty="0">
              <a:solidFill>
                <a:srgbClr val="FF0000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53201" y="2710454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请附公司</a:t>
            </a:r>
            <a:r>
              <a:rPr lang="en-US" altLang="zh-TW" dirty="0">
                <a:latin typeface="+mn-ea"/>
                <a:ea typeface="+mn-ea"/>
              </a:rPr>
              <a:t>/</a:t>
            </a:r>
            <a:r>
              <a:rPr lang="zh-TW" altLang="en-US" dirty="0">
                <a:latin typeface="+mn-ea"/>
                <a:ea typeface="+mn-ea"/>
              </a:rPr>
              <a:t>学校</a:t>
            </a:r>
            <a:r>
              <a:rPr lang="en-US" altLang="zh-TW" dirty="0">
                <a:latin typeface="+mn-ea"/>
                <a:ea typeface="+mn-ea"/>
              </a:rPr>
              <a:t> Logo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35" y="881688"/>
            <a:ext cx="1862657" cy="1800000"/>
          </a:xfrm>
          <a:prstGeom prst="rect">
            <a:avLst/>
          </a:prstGeom>
        </p:spPr>
      </p:pic>
      <p:pic>
        <p:nvPicPr>
          <p:cNvPr id="6" name="內容版面配置區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877312"/>
            <a:ext cx="2181418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4231341" y="3766546"/>
            <a:ext cx="248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请附公司</a:t>
            </a:r>
            <a:r>
              <a:rPr lang="en-US" altLang="zh-TW" dirty="0">
                <a:latin typeface="+mn-ea"/>
                <a:ea typeface="+mn-ea"/>
              </a:rPr>
              <a:t>/</a:t>
            </a:r>
            <a:r>
              <a:rPr lang="zh-TW" altLang="en-US" dirty="0">
                <a:latin typeface="+mn-ea"/>
                <a:ea typeface="+mn-ea"/>
              </a:rPr>
              <a:t>学校照片</a:t>
            </a:r>
          </a:p>
        </p:txBody>
      </p:sp>
    </p:spTree>
    <p:extLst>
      <p:ext uri="{BB962C8B-B14F-4D97-AF65-F5344CB8AC3E}">
        <p14:creationId xmlns:p14="http://schemas.microsoft.com/office/powerpoint/2010/main" val="1235244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>
                <a:cs typeface="Arial" pitchFamily="34" charset="0"/>
              </a:rPr>
              <a:t>作品背景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0068274"/>
      </p:ext>
    </p:extLst>
  </p:cSld>
  <p:clrMapOvr>
    <a:masterClrMapping/>
  </p:clrMapOvr>
</p:sld>
</file>

<file path=ppt/theme/theme1.xml><?xml version="1.0" encoding="utf-8"?>
<a:theme xmlns:a="http://schemas.openxmlformats.org/drawingml/2006/main" name="1. Public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. Restricted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. Intern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. Confidential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. Secret Document">
  <a:themeElements>
    <a:clrScheme name="Moldex3D-2010">
      <a:dk1>
        <a:sysClr val="windowText" lastClr="000000"/>
      </a:dk1>
      <a:lt1>
        <a:sysClr val="window" lastClr="FFFFFF"/>
      </a:lt1>
      <a:dk2>
        <a:srgbClr val="C71709"/>
      </a:dk2>
      <a:lt2>
        <a:srgbClr val="FFFFFF"/>
      </a:lt2>
      <a:accent1>
        <a:srgbClr val="38537D"/>
      </a:accent1>
      <a:accent2>
        <a:srgbClr val="2B74B5"/>
      </a:accent2>
      <a:accent3>
        <a:srgbClr val="55A9CF"/>
      </a:accent3>
      <a:accent4>
        <a:srgbClr val="7D59A2"/>
      </a:accent4>
      <a:accent5>
        <a:srgbClr val="F29A28"/>
      </a:accent5>
      <a:accent6>
        <a:srgbClr val="80A92F"/>
      </a:accent6>
      <a:hlink>
        <a:srgbClr val="5B708F"/>
      </a:hlink>
      <a:folHlink>
        <a:srgbClr val="888888"/>
      </a:folHlink>
    </a:clrScheme>
    <a:fontScheme name="Moldex3D-2010">
      <a:majorFont>
        <a:latin typeface="Arial Bold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CTS_RD_PPT_F01_RDPowerpoint</Template>
  <TotalTime>538959</TotalTime>
  <Words>1057</Words>
  <Application>Microsoft Office PowerPoint</Application>
  <PresentationFormat>如螢幕大小 (4:3)</PresentationFormat>
  <Paragraphs>146</Paragraphs>
  <Slides>30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Microsoft YaHei</vt:lpstr>
      <vt:lpstr>微軟正黑體</vt:lpstr>
      <vt:lpstr>Arial</vt:lpstr>
      <vt:lpstr>Calibri</vt:lpstr>
      <vt:lpstr>1. Public Document</vt:lpstr>
      <vt:lpstr>4. Restricted Document</vt:lpstr>
      <vt:lpstr>3. Internal Document</vt:lpstr>
      <vt:lpstr>2. Confidential Document</vt:lpstr>
      <vt:lpstr>5. Secret Document</vt:lpstr>
      <vt:lpstr>PowerPoint 簡報</vt:lpstr>
      <vt:lpstr>撰写Tips：图片范例</vt:lpstr>
      <vt:lpstr>撰写Tips：图片范例</vt:lpstr>
      <vt:lpstr>撰写Tips：影片范例</vt:lpstr>
      <vt:lpstr>撰写项目</vt:lpstr>
      <vt:lpstr>参赛者（团队）介绍</vt:lpstr>
      <vt:lpstr>参赛者(团队)介绍</vt:lpstr>
      <vt:lpstr>公司/学校介绍</vt:lpstr>
      <vt:lpstr>作品背景</vt:lpstr>
      <vt:lpstr>背景大纲</vt:lpstr>
      <vt:lpstr>挑战及解决方案</vt:lpstr>
      <vt:lpstr>目标</vt:lpstr>
      <vt:lpstr>产品介绍</vt:lpstr>
      <vt:lpstr>产品及模具开发流程与分工介绍</vt:lpstr>
      <vt:lpstr>产品</vt:lpstr>
      <vt:lpstr>材料分析</vt:lpstr>
      <vt:lpstr>成型条件</vt:lpstr>
      <vt:lpstr>流道配置</vt:lpstr>
      <vt:lpstr>冷却水路设计</vt:lpstr>
      <vt:lpstr>模流分析应用</vt:lpstr>
      <vt:lpstr>分析方法及流程</vt:lpstr>
      <vt:lpstr>原始设计分析结果</vt:lpstr>
      <vt:lpstr>设计变更分析结果</vt:lpstr>
      <vt:lpstr>原始设计和设计变更比较</vt:lpstr>
      <vt:lpstr>验证模拟分析</vt:lpstr>
      <vt:lpstr>结论及未来应用</vt:lpstr>
      <vt:lpstr>结论</vt:lpstr>
      <vt:lpstr>Moldex3D应用效益分析</vt:lpstr>
      <vt:lpstr>Moldex3D未来应用及研究发展</vt:lpstr>
      <vt:lpstr>参赛作品格式及收件方式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Samhsieh</dc:creator>
  <cp:lastModifiedBy>Kate Chan</cp:lastModifiedBy>
  <cp:revision>3343</cp:revision>
  <dcterms:created xsi:type="dcterms:W3CDTF">2017-10-29T13:18:58Z</dcterms:created>
  <dcterms:modified xsi:type="dcterms:W3CDTF">2020-05-18T08:53:59Z</dcterms:modified>
</cp:coreProperties>
</file>